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"/>
      <p:bold r:id="rId8"/>
      <p:italic r:id="rId9"/>
      <p:boldItalic r:id="rId10"/>
    </p:embeddedFont>
    <p:embeddedFont>
      <p:font typeface="Work Sans" pitchFamily="2" charset="77"/>
      <p:regular r:id="rId11"/>
      <p:bold r:id="rId12"/>
      <p:italic r:id="rId13"/>
      <p:boldItalic r:id="rId14"/>
    </p:embeddedFont>
    <p:embeddedFont>
      <p:font typeface="Work Sans Light" pitchFamily="2" charset="77"/>
      <p:regular r:id="rId15"/>
      <p:bold r:id="rId16"/>
      <p:italic r:id="rId17"/>
      <p:boldItalic r:id="rId18"/>
    </p:embeddedFont>
    <p:embeddedFont>
      <p:font typeface="Work Sans Medium" pitchFamily="2" charset="77"/>
      <p:regular r:id="rId19"/>
      <p:bold r:id="rId20"/>
      <p:italic r:id="rId21"/>
      <p:boldItalic r:id="rId22"/>
    </p:embeddedFont>
    <p:embeddedFont>
      <p:font typeface="Work Sans SemiBold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DA3F850-E193-A64E-AE1F-37D2EACF0179}">
          <p14:sldIdLst>
            <p14:sldId id="256"/>
          </p14:sldIdLst>
        </p14:section>
        <p14:section name="Architecture" id="{1B874CA5-3593-F84E-9BAD-D326A7F683F5}">
          <p14:sldIdLst>
            <p14:sldId id="257"/>
          </p14:sldIdLst>
        </p14:section>
        <p14:section name="Promp Engineering" id="{678E37EF-2700-5F4D-BF33-5DFCEE3F3E97}">
          <p14:sldIdLst>
            <p14:sldId id="259"/>
          </p14:sldIdLst>
        </p14:section>
        <p14:section name="Resources" id="{A9067A81-A6B0-854D-A8FB-CC23C96D56C7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76">
          <p15:clr>
            <a:srgbClr val="A4A3A4"/>
          </p15:clr>
        </p15:guide>
        <p15:guide id="3" orient="horz" pos="312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576"/>
        <p:guide orient="horz" pos="31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7D837-EFB1-9C41-8A9F-32F1B577E33B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4-D1EE-FA41-AD37-252DE2A50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F624-D1EE-FA41-AD37-252DE2A509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542" t="903" r="46798" b="1218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77825" y="2468880"/>
            <a:ext cx="6195300" cy="112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4032502"/>
            <a:ext cx="69501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Work Sans Light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50" y="1074725"/>
            <a:ext cx="1889301" cy="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914400" y="1718600"/>
            <a:ext cx="29409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 Light"/>
              <a:buNone/>
              <a:defRPr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12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106" name="Google Shape;106;p12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658375" y="310900"/>
            <a:ext cx="49992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658375" y="1626325"/>
            <a:ext cx="2447100" cy="30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2"/>
          </p:nvPr>
        </p:nvSpPr>
        <p:spPr>
          <a:xfrm>
            <a:off x="658375" y="1178800"/>
            <a:ext cx="1860300" cy="41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 sz="12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3"/>
          </p:nvPr>
        </p:nvSpPr>
        <p:spPr>
          <a:xfrm>
            <a:off x="3446325" y="1626325"/>
            <a:ext cx="2447100" cy="30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4"/>
          </p:nvPr>
        </p:nvSpPr>
        <p:spPr>
          <a:xfrm>
            <a:off x="3446325" y="1178800"/>
            <a:ext cx="1721400" cy="41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 sz="12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5"/>
          </p:nvPr>
        </p:nvSpPr>
        <p:spPr>
          <a:xfrm>
            <a:off x="6234275" y="1626325"/>
            <a:ext cx="2447100" cy="30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2"/>
          <p:cNvSpPr txBox="1">
            <a:spLocks noGrp="1"/>
          </p:cNvSpPr>
          <p:nvPr>
            <p:ph type="subTitle" idx="6"/>
          </p:nvPr>
        </p:nvSpPr>
        <p:spPr>
          <a:xfrm>
            <a:off x="6234275" y="1178800"/>
            <a:ext cx="1648800" cy="41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 sz="12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>
            <a:off x="5122975" y="4414575"/>
            <a:ext cx="3921900" cy="6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363800" y="450150"/>
            <a:ext cx="64164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6848900" y="4807375"/>
            <a:ext cx="2116800" cy="2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122" name="Google Shape;122;p13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3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8237425" y="218900"/>
            <a:ext cx="690600" cy="6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/Half Slide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840025" y="1233175"/>
            <a:ext cx="34266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840025" y="2803075"/>
            <a:ext cx="34266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132" name="Google Shape;132;p14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4"/>
          <p:cNvSpPr txBox="1">
            <a:spLocks noGrp="1"/>
          </p:cNvSpPr>
          <p:nvPr>
            <p:ph type="sldNum" idx="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4575" y="311425"/>
            <a:ext cx="353700" cy="35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3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8" name="Google Shape;138;p14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139" name="Google Shape;139;p14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Statement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144" name="Google Shape;144;p15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436375" y="1431750"/>
            <a:ext cx="6180600" cy="22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>
            <a:off x="5122975" y="4414575"/>
            <a:ext cx="3921900" cy="6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hasCustomPrompt="1"/>
          </p:nvPr>
        </p:nvSpPr>
        <p:spPr>
          <a:xfrm>
            <a:off x="1466700" y="864225"/>
            <a:ext cx="6210600" cy="19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1173300" y="2662375"/>
            <a:ext cx="67974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6848900" y="4807375"/>
            <a:ext cx="2116800" cy="2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156" name="Google Shape;156;p16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6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8237425" y="218900"/>
            <a:ext cx="690600" cy="6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163" name="Google Shape;163;p17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7"/>
          <p:cNvSpPr txBox="1">
            <a:spLocks noGrp="1"/>
          </p:cNvSpPr>
          <p:nvPr>
            <p:ph type="sldNum" idx="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>
            <a:off x="8173425" y="4801325"/>
            <a:ext cx="157200" cy="24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959925" y="225350"/>
            <a:ext cx="903000" cy="61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5525" y="688836"/>
            <a:ext cx="1699326" cy="477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505050" y="3851850"/>
            <a:ext cx="38886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Thank You</a:t>
            </a:r>
            <a:r>
              <a:rPr lang="en" sz="58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5800">
              <a:solidFill>
                <a:schemeClr val="accent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7314688" y="1196925"/>
            <a:ext cx="12699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9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5122975" y="4414575"/>
            <a:ext cx="3921900" cy="6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plit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l="12845" t="12336" r="34956" b="151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-6950"/>
            <a:ext cx="9144000" cy="26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00" y="896500"/>
            <a:ext cx="2048775" cy="5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3994650" y="300625"/>
            <a:ext cx="4100700" cy="112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Work Sans SemiBold"/>
              <a:buNone/>
              <a:defRPr sz="32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3994650" y="1576088"/>
            <a:ext cx="3700800" cy="38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None/>
              <a:defRPr sz="13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3994650" y="2109650"/>
            <a:ext cx="2874600" cy="3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33" name="Google Shape;33;p4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4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86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Midnight Blue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l="24576" r="24571"/>
          <a:stretch/>
        </p:blipFill>
        <p:spPr>
          <a:xfrm>
            <a:off x="6528470" y="0"/>
            <a:ext cx="26155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26200" y="1823975"/>
            <a:ext cx="4655100" cy="17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100"/>
            </a:lvl1pPr>
            <a:lvl2pPr lvl="1">
              <a:buNone/>
              <a:defRPr sz="1100"/>
            </a:lvl2pPr>
            <a:lvl3pPr lvl="2">
              <a:buNone/>
              <a:defRPr sz="1100"/>
            </a:lvl3pPr>
            <a:lvl4pPr lvl="3">
              <a:buNone/>
              <a:defRPr sz="1100"/>
            </a:lvl4pPr>
            <a:lvl5pPr lvl="4">
              <a:buNone/>
              <a:defRPr sz="1100"/>
            </a:lvl5pPr>
            <a:lvl6pPr lvl="5">
              <a:buNone/>
              <a:defRPr sz="1100"/>
            </a:lvl6pPr>
            <a:lvl7pPr lvl="6">
              <a:buNone/>
              <a:defRPr sz="1100"/>
            </a:lvl7pPr>
            <a:lvl8pPr lvl="7">
              <a:buNone/>
              <a:defRPr sz="1100"/>
            </a:lvl8pPr>
            <a:lvl9pPr lvl="8"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175" y="219456"/>
            <a:ext cx="882900" cy="88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42" name="Google Shape;42;p5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5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SECTION_HEAD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l="1512" r="1512"/>
          <a:stretch/>
        </p:blipFill>
        <p:spPr>
          <a:xfrm rot="10800000">
            <a:off x="-1" y="0"/>
            <a:ext cx="9143997" cy="514278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26200" y="1823975"/>
            <a:ext cx="4655100" cy="17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2300" y="384050"/>
            <a:ext cx="216900" cy="18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175" y="219456"/>
            <a:ext cx="882900" cy="88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en">
  <p:cSld name="SECTION_HEADER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5122975" y="4414575"/>
            <a:ext cx="3921900" cy="6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20573" t="1372" r="29936" b="1304"/>
          <a:stretch/>
        </p:blipFill>
        <p:spPr>
          <a:xfrm>
            <a:off x="6528470" y="-25"/>
            <a:ext cx="26155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26200" y="1823975"/>
            <a:ext cx="4655100" cy="17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6860650" y="4882900"/>
            <a:ext cx="1224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&amp; CONFIDENTIAL</a:t>
            </a:r>
            <a:endParaRPr sz="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60" name="Google Shape;60;p7"/>
          <p:cNvCxnSpPr/>
          <p:nvPr/>
        </p:nvCxnSpPr>
        <p:spPr>
          <a:xfrm>
            <a:off x="8232325" y="4855464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7"/>
          <p:cNvSpPr txBox="1"/>
          <p:nvPr/>
        </p:nvSpPr>
        <p:spPr>
          <a:xfrm>
            <a:off x="8329150" y="48646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175" y="223300"/>
            <a:ext cx="882900" cy="88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Heavy Bulleted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658368" y="310896"/>
            <a:ext cx="6282600" cy="7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658375" y="1463040"/>
            <a:ext cx="7538700" cy="307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8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68" name="Google Shape;68;p8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Heavy Bulleted Alt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658368" y="310896"/>
            <a:ext cx="6282600" cy="7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658375" y="1463040"/>
            <a:ext cx="7538700" cy="307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■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9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76" name="Google Shape;76;p9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256775" y="328600"/>
            <a:ext cx="580800" cy="4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6843550" y="4856900"/>
            <a:ext cx="2064900" cy="1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2">
            <a:alphaModFix/>
          </a:blip>
          <a:srcRect l="1248" r="1238"/>
          <a:stretch/>
        </p:blipFill>
        <p:spPr>
          <a:xfrm>
            <a:off x="7948225" y="4756412"/>
            <a:ext cx="897601" cy="2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/>
          <p:nvPr/>
        </p:nvSpPr>
        <p:spPr>
          <a:xfrm>
            <a:off x="5198028" y="4875200"/>
            <a:ext cx="1530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AND CONFIDENTIAL</a:t>
            </a:r>
            <a:endParaRPr sz="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6957513" y="48569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4" name="Google Shape;84;p9"/>
          <p:cNvCxnSpPr/>
          <p:nvPr/>
        </p:nvCxnSpPr>
        <p:spPr>
          <a:xfrm>
            <a:off x="6843550" y="4852650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34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0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88" name="Google Shape;88;p10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658368" y="310896"/>
            <a:ext cx="6282600" cy="7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1"/>
          </p:nvPr>
        </p:nvSpPr>
        <p:spPr>
          <a:xfrm>
            <a:off x="658375" y="1626325"/>
            <a:ext cx="3999900" cy="30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2"/>
          </p:nvPr>
        </p:nvSpPr>
        <p:spPr>
          <a:xfrm>
            <a:off x="4832400" y="1626325"/>
            <a:ext cx="3999900" cy="30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3"/>
          </p:nvPr>
        </p:nvSpPr>
        <p:spPr>
          <a:xfrm>
            <a:off x="658375" y="1281600"/>
            <a:ext cx="3179700" cy="3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 sz="12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4"/>
          </p:nvPr>
        </p:nvSpPr>
        <p:spPr>
          <a:xfrm>
            <a:off x="4832400" y="1281600"/>
            <a:ext cx="3179700" cy="30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 sz="1200"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Work Sans SemiBold"/>
              <a:buNone/>
              <a:defRPr>
                <a:solidFill>
                  <a:schemeClr val="dk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0" y="-25"/>
            <a:ext cx="365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1"/>
          <p:cNvGrpSpPr/>
          <p:nvPr/>
        </p:nvGrpSpPr>
        <p:grpSpPr>
          <a:xfrm>
            <a:off x="140275" y="4698122"/>
            <a:ext cx="73200" cy="254325"/>
            <a:chOff x="144000" y="356616"/>
            <a:chExt cx="73200" cy="254325"/>
          </a:xfrm>
        </p:grpSpPr>
        <p:sp>
          <p:nvSpPr>
            <p:cNvPr id="99" name="Google Shape;99;p11"/>
            <p:cNvSpPr/>
            <p:nvPr/>
          </p:nvSpPr>
          <p:spPr>
            <a:xfrm>
              <a:off x="144000" y="3566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44000" y="537741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658368" y="310896"/>
            <a:ext cx="6282600" cy="7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8368" y="310896"/>
            <a:ext cx="6282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Light"/>
              <a:buNone/>
              <a:defRPr sz="2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8375" y="1425250"/>
            <a:ext cx="75387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Work Sans Light"/>
              <a:buChar char="●"/>
              <a:defRPr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●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○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 Light"/>
              <a:buChar char="■"/>
              <a:defRPr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296" y="384048"/>
            <a:ext cx="216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8">
            <a:alphaModFix/>
          </a:blip>
          <a:srcRect l="1248" r="1238"/>
          <a:stretch/>
        </p:blipFill>
        <p:spPr>
          <a:xfrm>
            <a:off x="7948225" y="4756412"/>
            <a:ext cx="897601" cy="2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5198028" y="4875200"/>
            <a:ext cx="15303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PROPRIETARY AND CONFIDENTIAL</a:t>
            </a:r>
            <a:endParaRPr sz="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957513" y="4856900"/>
            <a:ext cx="5670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physna.com</a:t>
            </a:r>
            <a:endParaRPr sz="7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6843550" y="4852650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hultarsky101/pcli2-mcp" TargetMode="External"/><Relationship Id="rId2" Type="http://schemas.openxmlformats.org/officeDocument/2006/relationships/hyperlink" Target="https://github.com/jchultarsky101/pcli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087-4C46-65F7-7461-E65ED29D0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61" y="2283515"/>
            <a:ext cx="7367678" cy="576470"/>
          </a:xfrm>
        </p:spPr>
        <p:txBody>
          <a:bodyPr anchor="t"/>
          <a:lstStyle/>
          <a:p>
            <a:r>
              <a:rPr lang="en-US" dirty="0"/>
              <a:t>AI as a Collaborative Partner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8AEB3-55C6-4D31-94CF-0A2A75E23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60" y="2859985"/>
            <a:ext cx="7367677" cy="415800"/>
          </a:xfrm>
        </p:spPr>
        <p:txBody>
          <a:bodyPr/>
          <a:lstStyle/>
          <a:p>
            <a:r>
              <a:rPr lang="en-US" dirty="0"/>
              <a:t>PCLI2 Model Context Protocol Server</a:t>
            </a:r>
          </a:p>
        </p:txBody>
      </p:sp>
    </p:spTree>
    <p:extLst>
      <p:ext uri="{BB962C8B-B14F-4D97-AF65-F5344CB8AC3E}">
        <p14:creationId xmlns:p14="http://schemas.microsoft.com/office/powerpoint/2010/main" val="42162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5B7D-EF6A-49A3-F113-E6FE62D2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7EFE8-21BA-FE51-E52C-BDEBD469F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9984B2-3039-41D9-FF0A-A18084BD558A}"/>
              </a:ext>
            </a:extLst>
          </p:cNvPr>
          <p:cNvGrpSpPr/>
          <p:nvPr/>
        </p:nvGrpSpPr>
        <p:grpSpPr>
          <a:xfrm>
            <a:off x="980908" y="1578333"/>
            <a:ext cx="7182184" cy="564544"/>
            <a:chOff x="1077918" y="1669773"/>
            <a:chExt cx="7182184" cy="56454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820077E-89B6-4A40-132E-1EB8C464D8DB}"/>
                </a:ext>
              </a:extLst>
            </p:cNvPr>
            <p:cNvSpPr/>
            <p:nvPr/>
          </p:nvSpPr>
          <p:spPr>
            <a:xfrm>
              <a:off x="2145258" y="1669773"/>
              <a:ext cx="1151614" cy="564544"/>
            </a:xfrm>
            <a:prstGeom prst="round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LLM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D95F1F7-B873-1084-A8B4-952EB93DABB3}"/>
                </a:ext>
              </a:extLst>
            </p:cNvPr>
            <p:cNvSpPr/>
            <p:nvPr/>
          </p:nvSpPr>
          <p:spPr>
            <a:xfrm>
              <a:off x="3799668" y="1669773"/>
              <a:ext cx="1151614" cy="564544"/>
            </a:xfrm>
            <a:prstGeom prst="round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MCP Server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38D4E8-9500-E71A-3CC6-D0B1540E1EF2}"/>
                </a:ext>
              </a:extLst>
            </p:cNvPr>
            <p:cNvSpPr/>
            <p:nvPr/>
          </p:nvSpPr>
          <p:spPr>
            <a:xfrm>
              <a:off x="5454078" y="1669773"/>
              <a:ext cx="1151614" cy="564544"/>
            </a:xfrm>
            <a:prstGeom prst="round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PCLI2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7811E8-E079-860A-81D8-33218E7C01F2}"/>
                </a:ext>
              </a:extLst>
            </p:cNvPr>
            <p:cNvSpPr/>
            <p:nvPr/>
          </p:nvSpPr>
          <p:spPr>
            <a:xfrm>
              <a:off x="7108488" y="1669773"/>
              <a:ext cx="1151614" cy="564544"/>
            </a:xfrm>
            <a:prstGeom prst="round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Physna</a:t>
              </a:r>
            </a:p>
          </p:txBody>
        </p:sp>
        <p:pic>
          <p:nvPicPr>
            <p:cNvPr id="1026" name="Picture 2" descr="Free User Group SVG, PNG Icon, Symbol ...">
              <a:extLst>
                <a:ext uri="{FF2B5EF4-FFF2-40B4-BE49-F238E27FC236}">
                  <a16:creationId xmlns:a16="http://schemas.microsoft.com/office/drawing/2014/main" id="{DB3F3368-5781-744F-F18C-95418213E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918" y="1669773"/>
              <a:ext cx="564544" cy="564544"/>
            </a:xfrm>
            <a:prstGeom prst="rect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AA44FF5-4FAC-72E7-CC6F-6195385D313E}"/>
                </a:ext>
              </a:extLst>
            </p:cNvPr>
            <p:cNvCxnSpPr>
              <a:stCxn id="1026" idx="3"/>
              <a:endCxn id="6" idx="1"/>
            </p:cNvCxnSpPr>
            <p:nvPr/>
          </p:nvCxnSpPr>
          <p:spPr>
            <a:xfrm>
              <a:off x="1642462" y="1952045"/>
              <a:ext cx="502796" cy="0"/>
            </a:xfrm>
            <a:prstGeom prst="straightConnector1">
              <a:avLst/>
            </a:prstGeom>
            <a:ln w="57150" cmpd="sng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AA316B-F60B-D3CD-C19A-094E98279C07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96872" y="1952045"/>
              <a:ext cx="502796" cy="0"/>
            </a:xfrm>
            <a:prstGeom prst="straightConnector1">
              <a:avLst/>
            </a:prstGeom>
            <a:ln w="57150" cmpd="sng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3D97C6-2B8B-FA1A-85A7-6BEC434AD0FD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951282" y="1952045"/>
              <a:ext cx="502796" cy="0"/>
            </a:xfrm>
            <a:prstGeom prst="straightConnector1">
              <a:avLst/>
            </a:prstGeom>
            <a:ln w="57150" cmpd="sng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687DA4E-4BD5-8A58-729E-E4C0B0C6F12B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605692" y="1952045"/>
              <a:ext cx="502796" cy="0"/>
            </a:xfrm>
            <a:prstGeom prst="straightConnector1">
              <a:avLst/>
            </a:prstGeom>
            <a:ln w="57150" cmpd="sng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B7191CD-8D03-5E4C-FB14-89F45ABAE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908" y="2571750"/>
            <a:ext cx="7182184" cy="2051434"/>
          </a:xfrm>
        </p:spPr>
        <p:txBody>
          <a:bodyPr/>
          <a:lstStyle/>
          <a:p>
            <a:pPr marL="152400" indent="0">
              <a:buNone/>
            </a:pPr>
            <a:r>
              <a:rPr lang="en-US" b="1" dirty="0">
                <a:solidFill>
                  <a:schemeClr val="tx2"/>
                </a:solidFill>
              </a:rPr>
              <a:t>Execution Flow: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953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The user issues a natural language request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The LLM interprets the request and selects the appropriate tool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The MCP Server orchestrates tool execution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PCLI2 translates the request into API operations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Physna V3 processes the request and returns the result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42D0-8E47-A06B-4378-08014EE1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LLM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89C29-2F89-7C82-C9E3-FEF896B1A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75" y="1085643"/>
            <a:ext cx="2447100" cy="3565870"/>
          </a:xfrm>
        </p:spPr>
        <p:txBody>
          <a:bodyPr/>
          <a:lstStyle/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Using the PCLI2 tool, retrieve and report the following: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1. The currently configured environment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2. The currently active tenant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Return the results explicitly labeled as: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Environment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Tenant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Do not perform any additional actions.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B9D61B-2622-F0E8-FB56-A1029798A2A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58375" y="884602"/>
            <a:ext cx="1860300" cy="412500"/>
          </a:xfrm>
        </p:spPr>
        <p:txBody>
          <a:bodyPr/>
          <a:lstStyle/>
          <a:p>
            <a:r>
              <a:rPr lang="en-US" dirty="0"/>
              <a:t>Check Tenant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7CEF9-6E6D-ACF6-1C80-ADC52582DF4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446325" y="1085643"/>
            <a:ext cx="2447100" cy="3565870"/>
          </a:xfrm>
        </p:spPr>
        <p:txBody>
          <a:bodyPr/>
          <a:lstStyle/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List all assets located in the folder `/</a:t>
            </a:r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MyFolder</a:t>
            </a: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`.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For each asset, include all available metadata fields and their corresponding values.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Present the results in a clean, well-formatted table with: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One asset per row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Clearly labeled columns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Consistent column ordering across all assets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Ensure the table is easy to read and suitable for direct review or export.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C76C49-F748-83B4-AD57-9D8A3AFEB60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46325" y="884602"/>
            <a:ext cx="1721400" cy="412500"/>
          </a:xfrm>
        </p:spPr>
        <p:txBody>
          <a:bodyPr/>
          <a:lstStyle/>
          <a:p>
            <a:r>
              <a:rPr lang="en-US" dirty="0"/>
              <a:t>Listing Assets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344BF0-672A-C0C4-2C37-C7B6E90FA1BE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6234275" y="1085643"/>
            <a:ext cx="2447100" cy="3565870"/>
          </a:xfrm>
        </p:spPr>
        <p:txBody>
          <a:bodyPr/>
          <a:lstStyle/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Focus exclusively on the assets located in the folder `/</a:t>
            </a:r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MyFolder</a:t>
            </a: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`.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Analyze the complete asset list and assign appropriate classification labels to each asset. Base your recommendations on all available signals, including: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Geometric similarity between models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Metadata fields and their values    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File and part names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Thumbnail imagery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Explain your reasoning.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For each asset: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1. Determine the most appropriate classification label.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2. Ensure the label is specific, consistent, and non-overlapping where possible.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3. Apply the selected classification label to the asset.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Return the results in a structured format (e.g., well-formatted table) that includes:</a:t>
            </a:r>
          </a:p>
          <a:p>
            <a:pPr marL="165100" indent="0"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Asset identifier or file path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Recommended classification label</a:t>
            </a:r>
          </a:p>
          <a:p>
            <a:pPr marL="165100" indent="0">
              <a:buNone/>
            </a:pPr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- Brief justification for the classification decision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03261E9-7CDC-A5F5-3EAE-CCCD1FA8705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34275" y="884602"/>
            <a:ext cx="1648800" cy="41250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3869D-33C7-E344-9F7D-9EAD9828D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99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9814-0CE5-85AA-51AA-C7DC0520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3B768-1A3C-9C40-6E21-4EA57968F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PCLI2 GitHub repository</a:t>
            </a:r>
            <a:endParaRPr lang="en-US" dirty="0"/>
          </a:p>
          <a:p>
            <a:r>
              <a:rPr lang="en-US" dirty="0">
                <a:hlinkClick r:id="rId3"/>
              </a:rPr>
              <a:t>PCLI2-MCP GitHub repository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26476-2127-0099-0E94-7168B8B595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73403"/>
      </p:ext>
    </p:extLst>
  </p:cSld>
  <p:clrMapOvr>
    <a:masterClrMapping/>
  </p:clrMapOvr>
</p:sld>
</file>

<file path=ppt/theme/theme1.xml><?xml version="1.0" encoding="utf-8"?>
<a:theme xmlns:a="http://schemas.openxmlformats.org/drawingml/2006/main" name="Physna Theme">
  <a:themeElements>
    <a:clrScheme name="Simple Light">
      <a:dk1>
        <a:srgbClr val="23252F"/>
      </a:dk1>
      <a:lt1>
        <a:srgbClr val="FFFFFF"/>
      </a:lt1>
      <a:dk2>
        <a:srgbClr val="387755"/>
      </a:dk2>
      <a:lt2>
        <a:srgbClr val="FFB700"/>
      </a:lt2>
      <a:accent1>
        <a:srgbClr val="295EB2"/>
      </a:accent1>
      <a:accent2>
        <a:srgbClr val="7B7C82"/>
      </a:accent2>
      <a:accent3>
        <a:srgbClr val="4CA475"/>
      </a:accent3>
      <a:accent4>
        <a:srgbClr val="F7CA5C"/>
      </a:accent4>
      <a:accent5>
        <a:srgbClr val="040509"/>
      </a:accent5>
      <a:accent6>
        <a:srgbClr val="F3F3F3"/>
      </a:accent6>
      <a:hlink>
        <a:srgbClr val="0075F4"/>
      </a:hlink>
      <a:folHlink>
        <a:srgbClr val="0097A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na Theme" id="{CD6344BE-7BE1-7644-B83F-8AA93D7E7C07}" vid="{1D7443CB-79B5-A24C-87DE-9934AEA579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Physna Theme</Template>
  <TotalTime>167</TotalTime>
  <Words>319</Words>
  <Application>Microsoft Macintosh PowerPoint</Application>
  <PresentationFormat>On-screen Show (16:9)</PresentationFormat>
  <Paragraphs>68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Work Sans SemiBold</vt:lpstr>
      <vt:lpstr>Work Sans Light</vt:lpstr>
      <vt:lpstr>Work Sans</vt:lpstr>
      <vt:lpstr>Work Sans Medium</vt:lpstr>
      <vt:lpstr>Consolas</vt:lpstr>
      <vt:lpstr>Aptos</vt:lpstr>
      <vt:lpstr>Physna Theme</vt:lpstr>
      <vt:lpstr>AI as a Collaborative Partner</vt:lpstr>
      <vt:lpstr>Architecture Overview</vt:lpstr>
      <vt:lpstr>Example LLM Prompts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chultarsky.com</dc:creator>
  <cp:lastModifiedBy>julian chultarsky.com</cp:lastModifiedBy>
  <cp:revision>4</cp:revision>
  <dcterms:created xsi:type="dcterms:W3CDTF">2026-02-11T17:34:19Z</dcterms:created>
  <dcterms:modified xsi:type="dcterms:W3CDTF">2026-02-11T21:49:38Z</dcterms:modified>
</cp:coreProperties>
</file>